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4" r:id="rId2"/>
    <p:sldId id="332" r:id="rId3"/>
    <p:sldId id="333" r:id="rId4"/>
    <p:sldId id="334" r:id="rId5"/>
    <p:sldId id="337" r:id="rId6"/>
    <p:sldId id="336" r:id="rId7"/>
    <p:sldId id="335" r:id="rId8"/>
    <p:sldId id="339" r:id="rId9"/>
    <p:sldId id="340" r:id="rId10"/>
    <p:sldId id="266" r:id="rId11"/>
    <p:sldId id="315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316" r:id="rId22"/>
    <p:sldId id="291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331" r:id="rId44"/>
    <p:sldId id="268" r:id="rId45"/>
    <p:sldId id="269" r:id="rId46"/>
    <p:sldId id="270" r:id="rId47"/>
    <p:sldId id="317" r:id="rId48"/>
    <p:sldId id="274" r:id="rId49"/>
    <p:sldId id="275" r:id="rId50"/>
    <p:sldId id="318" r:id="rId51"/>
    <p:sldId id="319" r:id="rId52"/>
    <p:sldId id="320" r:id="rId53"/>
    <p:sldId id="321" r:id="rId54"/>
    <p:sldId id="322" r:id="rId55"/>
    <p:sldId id="280" r:id="rId56"/>
    <p:sldId id="338" r:id="rId57"/>
    <p:sldId id="324" r:id="rId58"/>
    <p:sldId id="325" r:id="rId59"/>
    <p:sldId id="326" r:id="rId60"/>
    <p:sldId id="278" r:id="rId61"/>
    <p:sldId id="328" r:id="rId62"/>
    <p:sldId id="329" r:id="rId63"/>
    <p:sldId id="330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34"/>
    <p:restoredTop sz="94628"/>
  </p:normalViewPr>
  <p:slideViewPr>
    <p:cSldViewPr>
      <p:cViewPr varScale="1">
        <p:scale>
          <a:sx n="83" d="100"/>
          <a:sy n="83" d="100"/>
        </p:scale>
        <p:origin x="-1368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99C9B-DAD0-4B1F-9B6A-177FA7E45EE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33FDB-C1CC-47D1-8477-13D880EF6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53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EE082-6C1C-420A-A03D-D2EFDC4CF07B}" type="slidenum">
              <a:rPr lang="en-US"/>
              <a:pPr/>
              <a:t>34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D7649-88D7-49CD-9C20-7AFBB6CB2DC2}" type="slidenum">
              <a:rPr lang="en-US"/>
              <a:pPr/>
              <a:t>36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9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F0B1C-3815-4AB7-BA7B-01EDAE7AF329}" type="slidenum">
              <a:rPr lang="en-US"/>
              <a:pPr/>
              <a:t>39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1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41FE2B-110D-430F-9051-9DD87A0F6336}" type="slidenum">
              <a:rPr lang="en-US"/>
              <a:pPr/>
              <a:t>41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class\hog%20demo.mpe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>
            <a:extLst>
              <a:ext uri="{FF2B5EF4-FFF2-40B4-BE49-F238E27FC236}">
                <a16:creationId xmlns:a16="http://schemas.microsoft.com/office/drawing/2014/main" xmlns="" id="{DA323CDC-F936-4147-8B1B-2172676423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/>
              <a:t>Object Detection</a:t>
            </a:r>
            <a:endParaRPr lang="zh-CN" altLang="en-US" sz="6000" dirty="0"/>
          </a:p>
        </p:txBody>
      </p:sp>
      <p:sp>
        <p:nvSpPr>
          <p:cNvPr id="71682" name="TextBox 4">
            <a:extLst>
              <a:ext uri="{FF2B5EF4-FFF2-40B4-BE49-F238E27FC236}">
                <a16:creationId xmlns:a16="http://schemas.microsoft.com/office/drawing/2014/main" xmlns="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25" y="6335713"/>
            <a:ext cx="4625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zh-CN" altLang="zh-CN" dirty="0"/>
              <a:t>S. </a:t>
            </a:r>
            <a:r>
              <a:rPr lang="zh-CN" altLang="zh-CN" dirty="0" smtClean="0"/>
              <a:t>Lazebnik</a:t>
            </a:r>
            <a:r>
              <a:rPr lang="en-US" altLang="zh-CN" dirty="0" smtClean="0"/>
              <a:t>, D</a:t>
            </a:r>
            <a:r>
              <a:rPr lang="en-US" altLang="zh-CN" dirty="0"/>
              <a:t>. </a:t>
            </a:r>
            <a:r>
              <a:rPr lang="en-US" altLang="zh-CN" dirty="0" err="1" smtClean="0"/>
              <a:t>Hoiem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5812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74C2ADC-F3AB-5C4F-A282-B7102E1C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31750"/>
            <a:ext cx="9004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5727F97-C0AD-A643-BC8A-12F9CDFD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9" y="0"/>
            <a:ext cx="8849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4A32FE0-4BC1-EB40-BC24-0CC23202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" y="0"/>
            <a:ext cx="8890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A412036-6FDA-EE42-A4DE-3693602B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9" y="0"/>
            <a:ext cx="8885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3598611-48E0-F24D-AD88-4F1CFA8D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" y="0"/>
            <a:ext cx="8908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6BBC0D3-27CC-5445-A597-BEEB384D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7" y="0"/>
            <a:ext cx="8851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A7729FD-9889-2246-9C39-ECBBC5FE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1" y="0"/>
            <a:ext cx="891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CD49E7F-9CC4-244B-8B2A-013966F6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8" y="0"/>
            <a:ext cx="8905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B61AE74-7E59-5449-A3B0-B3264E47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5" y="0"/>
            <a:ext cx="887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CBD10A8-BEE4-8047-9E42-212A289A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3" y="0"/>
            <a:ext cx="8897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0953"/>
            <a:ext cx="8496944" cy="60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5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8D062E9-1F2D-CA44-A682-BFCDDF19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" y="0"/>
            <a:ext cx="8890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2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xmlns="" id="{073674C8-964D-9644-BA0C-3E1F8051F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731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kumimoji="1" lang="en-US" altLang="ko-KR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Given: m examples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 (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x</a:t>
            </a:r>
            <a:r>
              <a:rPr kumimoji="1" lang="en-US" altLang="ko-KR" sz="2000" baseline="-25000">
                <a:solidFill>
                  <a:schemeClr val="tx1"/>
                </a:solidFill>
                <a:ea typeface="굴림" panose="020B0600000101010101" pitchFamily="34" charset="-127"/>
              </a:rPr>
              <a:t>1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, 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y</a:t>
            </a:r>
            <a:r>
              <a:rPr kumimoji="1" lang="en-US" altLang="ko-KR" sz="2000" baseline="-25000">
                <a:solidFill>
                  <a:schemeClr val="tx1"/>
                </a:solidFill>
                <a:ea typeface="굴림" panose="020B0600000101010101" pitchFamily="34" charset="-127"/>
              </a:rPr>
              <a:t>1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), …, (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x</a:t>
            </a:r>
            <a:r>
              <a:rPr kumimoji="1" lang="en-US" altLang="ko-KR" sz="2000" i="1" baseline="-25000">
                <a:solidFill>
                  <a:schemeClr val="tx1"/>
                </a:solidFill>
                <a:ea typeface="굴림" panose="020B0600000101010101" pitchFamily="34" charset="-127"/>
              </a:rPr>
              <a:t>m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, 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y</a:t>
            </a:r>
            <a:r>
              <a:rPr kumimoji="1" lang="en-US" altLang="ko-KR" sz="2000" i="1" baseline="-25000">
                <a:solidFill>
                  <a:schemeClr val="tx1"/>
                </a:solidFill>
                <a:ea typeface="굴림" panose="020B0600000101010101" pitchFamily="34" charset="-127"/>
              </a:rPr>
              <a:t>m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) </a:t>
            </a:r>
            <a:r>
              <a:rPr kumimoji="1" lang="en-US" altLang="ko-KR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where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 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x</a:t>
            </a:r>
            <a:r>
              <a:rPr kumimoji="1" lang="en-US" altLang="ko-KR" sz="2000" i="1" baseline="-25000">
                <a:solidFill>
                  <a:schemeClr val="tx1"/>
                </a:solidFill>
                <a:ea typeface="굴림" panose="020B0600000101010101" pitchFamily="34" charset="-127"/>
              </a:rPr>
              <a:t>i</a:t>
            </a:r>
            <a:r>
              <a:rPr kumimoji="1" lang="en-US" altLang="ko-KR" sz="2000">
                <a:solidFill>
                  <a:schemeClr val="tx1"/>
                </a:solidFill>
                <a:latin typeface="Symbol" pitchFamily="2" charset="2"/>
                <a:ea typeface="굴림" panose="020B0600000101010101" pitchFamily="34" charset="-127"/>
              </a:rPr>
              <a:t>Î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X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, 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y</a:t>
            </a:r>
            <a:r>
              <a:rPr kumimoji="1" lang="en-US" altLang="ko-KR" sz="2000" i="1" baseline="-25000">
                <a:solidFill>
                  <a:schemeClr val="tx1"/>
                </a:solidFill>
                <a:ea typeface="굴림" panose="020B0600000101010101" pitchFamily="34" charset="-127"/>
              </a:rPr>
              <a:t>i</a:t>
            </a:r>
            <a:r>
              <a:rPr kumimoji="1" lang="en-US" altLang="ko-KR" sz="2000">
                <a:solidFill>
                  <a:schemeClr val="tx1"/>
                </a:solidFill>
                <a:latin typeface="Symbol" pitchFamily="2" charset="2"/>
                <a:ea typeface="굴림" panose="020B0600000101010101" pitchFamily="34" charset="-127"/>
              </a:rPr>
              <a:t>Î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Y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={-1, +1}</a:t>
            </a:r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xmlns="" id="{F3CFBF2B-BDB0-704C-A4B1-31E1DBC2C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kumimoji="1" lang="en-US" altLang="ko-KR" sz="2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Initialize 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D</a:t>
            </a:r>
            <a:r>
              <a:rPr kumimoji="1" lang="en-US" altLang="ko-KR" sz="2000" baseline="-25000">
                <a:solidFill>
                  <a:schemeClr val="tx1"/>
                </a:solidFill>
                <a:ea typeface="굴림" panose="020B0600000101010101" pitchFamily="34" charset="-127"/>
              </a:rPr>
              <a:t>1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(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i</a:t>
            </a:r>
            <a:r>
              <a:rPr kumimoji="1" lang="en-US" altLang="ko-KR" sz="2000">
                <a:solidFill>
                  <a:schemeClr val="tx1"/>
                </a:solidFill>
                <a:ea typeface="굴림" panose="020B0600000101010101" pitchFamily="34" charset="-127"/>
              </a:rPr>
              <a:t>) = 1/</a:t>
            </a:r>
            <a:r>
              <a:rPr kumimoji="1" lang="en-US" altLang="ko-KR" sz="2000" i="1">
                <a:solidFill>
                  <a:schemeClr val="tx1"/>
                </a:solidFill>
                <a:ea typeface="굴림" panose="020B0600000101010101" pitchFamily="34" charset="-127"/>
              </a:rPr>
              <a:t>m</a:t>
            </a:r>
          </a:p>
        </p:txBody>
      </p:sp>
      <p:sp>
        <p:nvSpPr>
          <p:cNvPr id="70660" name="AutoShape 4">
            <a:extLst>
              <a:ext uri="{FF2B5EF4-FFF2-40B4-BE49-F238E27FC236}">
                <a16:creationId xmlns:a16="http://schemas.microsoft.com/office/drawing/2014/main" xmlns="" id="{A6CD1F61-AC11-B746-B23A-9AEECDB9D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905000"/>
            <a:ext cx="2590800" cy="1052513"/>
          </a:xfrm>
          <a:prstGeom prst="wedgeRoundRectCallout">
            <a:avLst>
              <a:gd name="adj1" fmla="val -78431"/>
              <a:gd name="adj2" fmla="val 7533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goodness of </a:t>
            </a:r>
            <a:r>
              <a:rPr lang="en-US" altLang="zh-CN" sz="2000" i="1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i="1" baseline="-2500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is calculated over D</a:t>
            </a:r>
            <a:r>
              <a:rPr lang="en-US" altLang="zh-CN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 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and the bad guesses.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xmlns="" id="{45EDA605-BA4B-C242-ACAB-30FF151C8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For t = 1 to T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1A7119B1-0A12-0D43-BB26-B70A6885665A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33713"/>
            <a:ext cx="5867400" cy="417512"/>
            <a:chOff x="576" y="2007"/>
            <a:chExt cx="3600" cy="263"/>
          </a:xfrm>
        </p:grpSpPr>
        <p:graphicFrame>
          <p:nvGraphicFramePr>
            <p:cNvPr id="3077" name="Object 7">
              <a:extLst>
                <a:ext uri="{FF2B5EF4-FFF2-40B4-BE49-F238E27FC236}">
                  <a16:creationId xmlns:a16="http://schemas.microsoft.com/office/drawing/2014/main" xmlns="" id="{D6E174FA-3EAA-934B-9B05-7259265761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007"/>
            <a:ext cx="1536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" name="Equation" r:id="rId3" imgW="31305500" imgH="5562600" progId="Equation.3">
                    <p:embed/>
                  </p:oleObj>
                </mc:Choice>
                <mc:Fallback>
                  <p:oleObj name="Equation" r:id="rId3" imgW="31305500" imgH="5562600" progId="Equation.3">
                    <p:embed/>
                    <p:pic>
                      <p:nvPicPr>
                        <p:cNvPr id="3077" name="Object 7">
                          <a:extLst>
                            <a:ext uri="{FF2B5EF4-FFF2-40B4-BE49-F238E27FC236}">
                              <a16:creationId xmlns:a16="http://schemas.microsoft.com/office/drawing/2014/main" xmlns="" id="{D6E174FA-3EAA-934B-9B05-7259265761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007"/>
                          <a:ext cx="1536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4" name="Text Box 8">
              <a:extLst>
                <a:ext uri="{FF2B5EF4-FFF2-40B4-BE49-F238E27FC236}">
                  <a16:creationId xmlns:a16="http://schemas.microsoft.com/office/drawing/2014/main" xmlns="" id="{113F4107-3217-A346-ACDA-7092170EE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016"/>
              <a:ext cx="21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1. Train learner </a:t>
              </a:r>
              <a:r>
                <a:rPr lang="en-US" altLang="zh-CN" sz="2000" b="1" i="1">
                  <a:solidFill>
                    <a:schemeClr val="tx1"/>
                  </a:solidFill>
                  <a:ea typeface="宋体" panose="02010600030101010101" pitchFamily="2" charset="-122"/>
                </a:rPr>
                <a:t>h</a:t>
              </a:r>
              <a:r>
                <a:rPr lang="en-US" altLang="zh-CN" sz="2000" b="1" i="1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with min error</a:t>
              </a: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39DB3C67-DE9D-A84F-9034-90A9CEF35FB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429000"/>
            <a:ext cx="5105400" cy="671513"/>
            <a:chOff x="576" y="2256"/>
            <a:chExt cx="3216" cy="423"/>
          </a:xfrm>
        </p:grpSpPr>
        <p:graphicFrame>
          <p:nvGraphicFramePr>
            <p:cNvPr id="3076" name="Object 10">
              <a:extLst>
                <a:ext uri="{FF2B5EF4-FFF2-40B4-BE49-F238E27FC236}">
                  <a16:creationId xmlns:a16="http://schemas.microsoft.com/office/drawing/2014/main" xmlns="" id="{28E23DA7-B821-D04A-9190-256C4BBDF0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2256"/>
            <a:ext cx="912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" name="Equation" r:id="rId5" imgW="24282400" imgH="11112500" progId="Equation.3">
                    <p:embed/>
                  </p:oleObj>
                </mc:Choice>
                <mc:Fallback>
                  <p:oleObj name="Equation" r:id="rId5" imgW="24282400" imgH="11112500" progId="Equation.3">
                    <p:embed/>
                    <p:pic>
                      <p:nvPicPr>
                        <p:cNvPr id="3076" name="Object 10">
                          <a:extLst>
                            <a:ext uri="{FF2B5EF4-FFF2-40B4-BE49-F238E27FC236}">
                              <a16:creationId xmlns:a16="http://schemas.microsoft.com/office/drawing/2014/main" xmlns="" id="{28E23DA7-B821-D04A-9190-256C4BBDF0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256"/>
                          <a:ext cx="912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3" name="Text Box 11">
              <a:extLst>
                <a:ext uri="{FF2B5EF4-FFF2-40B4-BE49-F238E27FC236}">
                  <a16:creationId xmlns:a16="http://schemas.microsoft.com/office/drawing/2014/main" xmlns="" id="{EFEE3166-1D22-114B-A13E-B8EF98A40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23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2. Compute the hypothesis weight 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9C21A978-DDD5-464B-A1B3-A23967E97D16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081463"/>
            <a:ext cx="4724400" cy="1009650"/>
            <a:chOff x="576" y="2667"/>
            <a:chExt cx="2976" cy="636"/>
          </a:xfrm>
        </p:grpSpPr>
        <p:graphicFrame>
          <p:nvGraphicFramePr>
            <p:cNvPr id="3075" name="Object 13">
              <a:extLst>
                <a:ext uri="{FF2B5EF4-FFF2-40B4-BE49-F238E27FC236}">
                  <a16:creationId xmlns:a16="http://schemas.microsoft.com/office/drawing/2014/main" xmlns="" id="{98F09895-7AF3-CB48-8794-4F5B5011C6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2898"/>
            <a:ext cx="1872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9" name="Equation" r:id="rId7" imgW="51498500" imgH="11112500" progId="Equation.3">
                    <p:embed/>
                  </p:oleObj>
                </mc:Choice>
                <mc:Fallback>
                  <p:oleObj name="Equation" r:id="rId7" imgW="51498500" imgH="11112500" progId="Equation.3">
                    <p:embed/>
                    <p:pic>
                      <p:nvPicPr>
                        <p:cNvPr id="3075" name="Object 13">
                          <a:extLst>
                            <a:ext uri="{FF2B5EF4-FFF2-40B4-BE49-F238E27FC236}">
                              <a16:creationId xmlns:a16="http://schemas.microsoft.com/office/drawing/2014/main" xmlns="" id="{98F09895-7AF3-CB48-8794-4F5B5011C6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898"/>
                          <a:ext cx="1872" cy="4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2" name="Text Box 14">
              <a:extLst>
                <a:ext uri="{FF2B5EF4-FFF2-40B4-BE49-F238E27FC236}">
                  <a16:creationId xmlns:a16="http://schemas.microsoft.com/office/drawing/2014/main" xmlns="" id="{AEA93655-5184-E440-A5D4-5E13A339A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667"/>
              <a:ext cx="21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3. For each example </a:t>
              </a:r>
              <a:r>
                <a:rPr lang="en-US" altLang="zh-CN" i="1">
                  <a:solidFill>
                    <a:schemeClr val="tx1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= 1 to m</a:t>
              </a:r>
            </a:p>
          </p:txBody>
        </p:sp>
      </p:grpSp>
      <p:grpSp>
        <p:nvGrpSpPr>
          <p:cNvPr id="5" name="Group 15">
            <a:extLst>
              <a:ext uri="{FF2B5EF4-FFF2-40B4-BE49-F238E27FC236}">
                <a16:creationId xmlns:a16="http://schemas.microsoft.com/office/drawing/2014/main" xmlns="" id="{20F1EED7-DFB6-B844-959B-3A953575287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5014913"/>
            <a:ext cx="2895600" cy="1098550"/>
            <a:chOff x="336" y="3159"/>
            <a:chExt cx="1824" cy="692"/>
          </a:xfrm>
        </p:grpSpPr>
        <p:graphicFrame>
          <p:nvGraphicFramePr>
            <p:cNvPr id="3074" name="Object 16">
              <a:extLst>
                <a:ext uri="{FF2B5EF4-FFF2-40B4-BE49-F238E27FC236}">
                  <a16:creationId xmlns:a16="http://schemas.microsoft.com/office/drawing/2014/main" xmlns="" id="{C4B297F6-2E47-9F41-9848-F4894F33D0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3408"/>
            <a:ext cx="1488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" name="Equation" r:id="rId9" imgW="35394900" imgH="10528300" progId="Equation.3">
                    <p:embed/>
                  </p:oleObj>
                </mc:Choice>
                <mc:Fallback>
                  <p:oleObj name="Equation" r:id="rId9" imgW="35394900" imgH="10528300" progId="Equation.3">
                    <p:embed/>
                    <p:pic>
                      <p:nvPicPr>
                        <p:cNvPr id="3074" name="Object 16">
                          <a:extLst>
                            <a:ext uri="{FF2B5EF4-FFF2-40B4-BE49-F238E27FC236}">
                              <a16:creationId xmlns:a16="http://schemas.microsoft.com/office/drawing/2014/main" xmlns="" id="{C4B297F6-2E47-9F41-9848-F4894F33D0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408"/>
                          <a:ext cx="1488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1" name="Text Box 17">
              <a:extLst>
                <a:ext uri="{FF2B5EF4-FFF2-40B4-BE49-F238E27FC236}">
                  <a16:creationId xmlns:a16="http://schemas.microsoft.com/office/drawing/2014/main" xmlns="" id="{B16880A7-5CBA-954D-BC5C-C05EE0DE2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159"/>
              <a:ext cx="11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Output</a:t>
              </a:r>
            </a:p>
          </p:txBody>
        </p:sp>
      </p:grpSp>
      <p:sp>
        <p:nvSpPr>
          <p:cNvPr id="70674" name="AutoShape 18">
            <a:extLst>
              <a:ext uri="{FF2B5EF4-FFF2-40B4-BE49-F238E27FC236}">
                <a16:creationId xmlns:a16="http://schemas.microsoft.com/office/drawing/2014/main" xmlns="" id="{6D691088-B3AF-6446-A262-B298B89BC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29000"/>
            <a:ext cx="2819400" cy="1066800"/>
          </a:xfrm>
          <a:prstGeom prst="wedgeRoundRectCallout">
            <a:avLst>
              <a:gd name="adj1" fmla="val -65315"/>
              <a:gd name="adj2" fmla="val -356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weight </a:t>
            </a:r>
            <a:r>
              <a:rPr lang="en-US" altLang="zh-CN" b="1"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Ada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pts. The bigger </a:t>
            </a:r>
            <a:r>
              <a:rPr lang="en-US" altLang="zh-CN">
                <a:solidFill>
                  <a:schemeClr val="tx1"/>
                </a:solidFill>
                <a:latin typeface="Symbol" pitchFamily="2" charset="2"/>
                <a:ea typeface="宋体" panose="02010600030101010101" pitchFamily="2" charset="-122"/>
              </a:rPr>
              <a:t>e</a:t>
            </a:r>
            <a:r>
              <a:rPr lang="en-US" altLang="zh-CN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becomes the smaller </a:t>
            </a:r>
            <a:r>
              <a:rPr lang="en-US" altLang="zh-CN">
                <a:solidFill>
                  <a:schemeClr val="tx1"/>
                </a:solidFill>
                <a:latin typeface="Symbol" pitchFamily="2" charset="2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becomes.</a:t>
            </a:r>
            <a:endParaRPr lang="en-US" altLang="zh-CN" baseline="-25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75" name="AutoShape 19">
            <a:extLst>
              <a:ext uri="{FF2B5EF4-FFF2-40B4-BE49-F238E27FC236}">
                <a16:creationId xmlns:a16="http://schemas.microsoft.com/office/drawing/2014/main" xmlns="" id="{CCD8F447-E77C-0A45-A0EC-36FE0842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86400"/>
            <a:ext cx="3200400" cy="457200"/>
          </a:xfrm>
          <a:prstGeom prst="wedgeRoundRectCallout">
            <a:avLst>
              <a:gd name="adj1" fmla="val -96431"/>
              <a:gd name="adj2" fmla="val -16423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is a normalization factor.</a:t>
            </a:r>
          </a:p>
        </p:txBody>
      </p:sp>
      <p:sp>
        <p:nvSpPr>
          <p:cNvPr id="3088" name="Rectangle 20">
            <a:extLst>
              <a:ext uri="{FF2B5EF4-FFF2-40B4-BE49-F238E27FC236}">
                <a16:creationId xmlns:a16="http://schemas.microsoft.com/office/drawing/2014/main" xmlns="" id="{48F9112E-1FEF-F04C-B62A-371B990BE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>
                <a:solidFill>
                  <a:srgbClr val="0000FF"/>
                </a:solidFill>
                <a:ea typeface="宋体" panose="02010600030101010101" pitchFamily="2" charset="-122"/>
              </a:rPr>
              <a:t>AdaBoost Algorithm</a:t>
            </a:r>
            <a:endParaRPr lang="en-US" altLang="zh-CN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70677" name="AutoShape 21">
            <a:extLst>
              <a:ext uri="{FF2B5EF4-FFF2-40B4-BE49-F238E27FC236}">
                <a16:creationId xmlns:a16="http://schemas.microsoft.com/office/drawing/2014/main" xmlns="" id="{1D9A960B-F9C7-D341-82E9-A82EE524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648200"/>
            <a:ext cx="2590800" cy="685800"/>
          </a:xfrm>
          <a:prstGeom prst="wedgeRoundRectCallout">
            <a:avLst>
              <a:gd name="adj1" fmla="val -68630"/>
              <a:gd name="adj2" fmla="val -763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Boost example if incorrectly predicted.</a:t>
            </a:r>
          </a:p>
        </p:txBody>
      </p:sp>
      <p:sp>
        <p:nvSpPr>
          <p:cNvPr id="70678" name="AutoShape 22">
            <a:extLst>
              <a:ext uri="{FF2B5EF4-FFF2-40B4-BE49-F238E27FC236}">
                <a16:creationId xmlns:a16="http://schemas.microsoft.com/office/drawing/2014/main" xmlns="" id="{3731A6CD-9873-BE49-BFDE-E5838088C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6096000"/>
            <a:ext cx="3581400" cy="457200"/>
          </a:xfrm>
          <a:prstGeom prst="wedgeRoundRectCallout">
            <a:avLst>
              <a:gd name="adj1" fmla="val -60639"/>
              <a:gd name="adj2" fmla="val -12256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Linear combination of models.</a:t>
            </a:r>
          </a:p>
        </p:txBody>
      </p:sp>
    </p:spTree>
    <p:extLst>
      <p:ext uri="{BB962C8B-B14F-4D97-AF65-F5344CB8AC3E}">
        <p14:creationId xmlns:p14="http://schemas.microsoft.com/office/powerpoint/2010/main" val="10814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autoUpdateAnimBg="0"/>
      <p:bldP spid="70659" grpId="0" autoUpdateAnimBg="0"/>
      <p:bldP spid="70660" grpId="0" animBg="1" autoUpdateAnimBg="0"/>
      <p:bldP spid="70661" grpId="0" autoUpdateAnimBg="0"/>
      <p:bldP spid="70674" grpId="0" animBg="1" autoUpdateAnimBg="0"/>
      <p:bldP spid="70675" grpId="0" animBg="1" autoUpdateAnimBg="0"/>
      <p:bldP spid="70677" grpId="0" animBg="1" autoUpdateAnimBg="0"/>
      <p:bldP spid="7067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35F3332-301D-5448-BE18-344A39D4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4" y="0"/>
            <a:ext cx="889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7B4EB55-017C-9F4A-AE3E-C0ECD24B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5" y="0"/>
            <a:ext cx="887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77005BC-E78C-3E4C-8186-B6D6F54C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8" y="0"/>
            <a:ext cx="8877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CC5E35D-57A4-A940-85F3-C99A7633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3" y="0"/>
            <a:ext cx="8897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8BC1D78-3DFB-7849-B223-B8880E7F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2" y="0"/>
            <a:ext cx="890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50D048A-5148-7D48-92F4-CCBD10A7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1" y="0"/>
            <a:ext cx="8916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48EAC25-C89F-EC45-8960-A8E28843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8" y="0"/>
            <a:ext cx="884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D23EDD-F274-784A-929A-45B4FA03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6" y="0"/>
            <a:ext cx="892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59987"/>
            <a:ext cx="8568953" cy="576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8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360A0C0-EEC3-1944-9F74-78EBD74B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1" y="0"/>
            <a:ext cx="891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4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1D15727-58E5-D745-82D2-EC00C782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7" y="0"/>
            <a:ext cx="8900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3184824-B22C-D549-B923-B24F8864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3" y="0"/>
            <a:ext cx="8897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Dalal-Triggs</a:t>
            </a:r>
            <a:r>
              <a:rPr lang="en-US" dirty="0"/>
              <a:t> pedestrian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Extract fixed-sized (64x128 pixel) window at each position and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HOG (histogram of gradient) features within each window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the window with a linear SVM classifier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non-maxima suppression to remove overlapping detections with lower scores</a:t>
            </a:r>
          </a:p>
        </p:txBody>
      </p:sp>
      <p:sp>
        <p:nvSpPr>
          <p:cNvPr id="4" name="Rectangle 57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Histograms of Oriented Gradients for Human Detection, CVPR05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2" y="838200"/>
            <a:ext cx="87915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084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691" name="AutoShape 3"/>
          <p:cNvSpPr>
            <a:spLocks noChangeArrowheads="1"/>
          </p:cNvSpPr>
          <p:nvPr/>
        </p:nvSpPr>
        <p:spPr bwMode="auto">
          <a:xfrm>
            <a:off x="7620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95400"/>
            <a:ext cx="2667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4741" name="Group 53"/>
          <p:cNvGraphicFramePr>
            <a:graphicFrameLocks noGrp="1"/>
          </p:cNvGraphicFramePr>
          <p:nvPr/>
        </p:nvGraphicFramePr>
        <p:xfrm>
          <a:off x="3352800" y="1295400"/>
          <a:ext cx="2590800" cy="51054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4744" name="Text Box 56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14745" name="Rectangle 57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Histograms of Oriented Gradients for Human Detection, CVPR05</a:t>
            </a:r>
          </a:p>
        </p:txBody>
      </p:sp>
    </p:spTree>
    <p:extLst>
      <p:ext uri="{BB962C8B-B14F-4D97-AF65-F5344CB8AC3E}">
        <p14:creationId xmlns:p14="http://schemas.microsoft.com/office/powerpoint/2010/main" val="2704527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Tested with</a:t>
            </a:r>
          </a:p>
          <a:p>
            <a:pPr lvl="1"/>
            <a:r>
              <a:rPr lang="en-US" dirty="0"/>
              <a:t>RGB</a:t>
            </a:r>
          </a:p>
          <a:p>
            <a:pPr lvl="1"/>
            <a:r>
              <a:rPr lang="en-US" dirty="0"/>
              <a:t>LAB</a:t>
            </a:r>
          </a:p>
          <a:p>
            <a:pPr lvl="1"/>
            <a:r>
              <a:rPr lang="en-US" dirty="0"/>
              <a:t>Grayscale</a:t>
            </a:r>
          </a:p>
          <a:p>
            <a:r>
              <a:rPr lang="en-US" dirty="0"/>
              <a:t>Gamma Normalization and Compression</a:t>
            </a:r>
          </a:p>
          <a:p>
            <a:pPr lvl="1"/>
            <a:r>
              <a:rPr lang="en-US" dirty="0"/>
              <a:t>Square root</a:t>
            </a:r>
          </a:p>
          <a:p>
            <a:pPr lvl="1"/>
            <a:r>
              <a:rPr lang="en-US" dirty="0"/>
              <a:t>Log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4478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2195736" y="3284984"/>
            <a:ext cx="22860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5776" y="3501008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better performance vs. 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4500" y="5219908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slightly better performance vs. no adjustment</a:t>
            </a:r>
          </a:p>
        </p:txBody>
      </p:sp>
      <p:sp>
        <p:nvSpPr>
          <p:cNvPr id="8" name="Right Brace 7"/>
          <p:cNvSpPr/>
          <p:nvPr/>
        </p:nvSpPr>
        <p:spPr>
          <a:xfrm>
            <a:off x="3300468" y="5241284"/>
            <a:ext cx="228600" cy="3106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76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739" name="AutoShape 3"/>
          <p:cNvSpPr>
            <a:spLocks noChangeArrowheads="1"/>
          </p:cNvSpPr>
          <p:nvPr/>
        </p:nvSpPr>
        <p:spPr bwMode="auto">
          <a:xfrm>
            <a:off x="24384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257175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29000"/>
            <a:ext cx="768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11525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00600"/>
            <a:ext cx="19097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09800"/>
            <a:ext cx="776288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14800"/>
            <a:ext cx="1160463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990600" y="38862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uncentered</a:t>
            </a:r>
          </a:p>
        </p:txBody>
      </p:sp>
      <p:sp>
        <p:nvSpPr>
          <p:cNvPr id="116747" name="Text Box 11"/>
          <p:cNvSpPr txBox="1">
            <a:spLocks noChangeArrowheads="1"/>
          </p:cNvSpPr>
          <p:nvPr/>
        </p:nvSpPr>
        <p:spPr bwMode="auto">
          <a:xfrm>
            <a:off x="1066800" y="26670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centered</a:t>
            </a:r>
          </a:p>
        </p:txBody>
      </p:sp>
      <p:sp>
        <p:nvSpPr>
          <p:cNvPr id="116748" name="Text Box 12"/>
          <p:cNvSpPr txBox="1">
            <a:spLocks noChangeArrowheads="1"/>
          </p:cNvSpPr>
          <p:nvPr/>
        </p:nvSpPr>
        <p:spPr bwMode="auto">
          <a:xfrm>
            <a:off x="762000" y="53340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cubic-corrected</a:t>
            </a:r>
          </a:p>
        </p:txBody>
      </p:sp>
      <p:sp>
        <p:nvSpPr>
          <p:cNvPr id="116749" name="Text Box 13"/>
          <p:cNvSpPr txBox="1">
            <a:spLocks noChangeArrowheads="1"/>
          </p:cNvSpPr>
          <p:nvPr/>
        </p:nvSpPr>
        <p:spPr bwMode="auto">
          <a:xfrm>
            <a:off x="6781800" y="30480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diagonal</a:t>
            </a:r>
          </a:p>
        </p:txBody>
      </p:sp>
      <p:sp>
        <p:nvSpPr>
          <p:cNvPr id="116750" name="Text Box 14"/>
          <p:cNvSpPr txBox="1">
            <a:spLocks noChangeArrowheads="1"/>
          </p:cNvSpPr>
          <p:nvPr/>
        </p:nvSpPr>
        <p:spPr bwMode="auto">
          <a:xfrm>
            <a:off x="6934200" y="54102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/>
              <a:t>Sobel</a:t>
            </a:r>
          </a:p>
        </p:txBody>
      </p:sp>
      <p:sp>
        <p:nvSpPr>
          <p:cNvPr id="116753" name="Text Box 17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Navneet Dalal and Bill Triggs, Histograms of Oriented Gradients for Human Detection, CVPR05</a:t>
            </a:r>
          </a:p>
        </p:txBody>
      </p:sp>
      <p:sp>
        <p:nvSpPr>
          <p:cNvPr id="2" name="Oval 1"/>
          <p:cNvSpPr/>
          <p:nvPr/>
        </p:nvSpPr>
        <p:spPr>
          <a:xfrm>
            <a:off x="762000" y="1828800"/>
            <a:ext cx="1752600" cy="14025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48667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Outperforms</a:t>
            </a:r>
          </a:p>
        </p:txBody>
      </p:sp>
    </p:spTree>
    <p:extLst>
      <p:ext uri="{BB962C8B-B14F-4D97-AF65-F5344CB8AC3E}">
        <p14:creationId xmlns:p14="http://schemas.microsoft.com/office/powerpoint/2010/main" val="3491867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50912"/>
            <a:ext cx="5638800" cy="5257800"/>
          </a:xfrm>
        </p:spPr>
        <p:txBody>
          <a:bodyPr>
            <a:normAutofit/>
          </a:bodyPr>
          <a:lstStyle/>
          <a:p>
            <a:r>
              <a:rPr lang="en-US" dirty="0"/>
              <a:t>Histogram of gradient orientations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Votes weighted by magnitude</a:t>
            </a:r>
          </a:p>
          <a:p>
            <a:pPr lvl="1"/>
            <a:r>
              <a:rPr lang="en-US" dirty="0"/>
              <a:t>Bilinear interpolation between cells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34290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2514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98" y="3497263"/>
            <a:ext cx="1343025" cy="127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3536445"/>
            <a:ext cx="11525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4327" y="2667000"/>
            <a:ext cx="2619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Orientation: 9 bins (for unsigned angles)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6888" y="2752055"/>
            <a:ext cx="2162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Histograms in 8x8 pixel cells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Navneet Dalal and Bill Triggs, Histograms of Oriented Gradients for Human Detection, CVPR05</a:t>
            </a:r>
          </a:p>
        </p:txBody>
      </p:sp>
    </p:spTree>
    <p:extLst>
      <p:ext uri="{BB962C8B-B14F-4D97-AF65-F5344CB8AC3E}">
        <p14:creationId xmlns:p14="http://schemas.microsoft.com/office/powerpoint/2010/main" val="2953376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48006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61"/>
          <a:stretch/>
        </p:blipFill>
        <p:spPr bwMode="auto">
          <a:xfrm>
            <a:off x="3643312" y="1952042"/>
            <a:ext cx="27717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85" y="4533511"/>
            <a:ext cx="455675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028265"/>
            <a:ext cx="364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with respect to surrounding cells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Navneet Dalal and Bill Triggs, Histograms of Oriented Gradients for Human Detection, CVPR05</a:t>
            </a:r>
          </a:p>
        </p:txBody>
      </p:sp>
    </p:spTree>
    <p:extLst>
      <p:ext uri="{BB962C8B-B14F-4D97-AF65-F5344CB8AC3E}">
        <p14:creationId xmlns:p14="http://schemas.microsoft.com/office/powerpoint/2010/main" val="3847806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35" name="AutoShape 3"/>
          <p:cNvSpPr>
            <a:spLocks noChangeArrowheads="1"/>
          </p:cNvSpPr>
          <p:nvPr/>
        </p:nvSpPr>
        <p:spPr bwMode="auto">
          <a:xfrm>
            <a:off x="62484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90" y="1502229"/>
            <a:ext cx="2514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1331640" y="3705225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X=</a:t>
            </a:r>
          </a:p>
        </p:txBody>
      </p:sp>
      <p:sp>
        <p:nvSpPr>
          <p:cNvPr id="120844" name="Text Box 12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Navneet Dalal and Bill Triggs, Histograms of Oriented Gradients for Human Detection, CVPR05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6339" y="3520559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features = 15 x 7 x 9 x 4 = 3780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0463" y="4123643"/>
            <a:ext cx="101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cells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1596" y="2895600"/>
            <a:ext cx="18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orientations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1078" y="4254485"/>
            <a:ext cx="227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normalizations by neighboring cells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5868144" y="3889891"/>
            <a:ext cx="277499" cy="23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6740101" y="3284984"/>
            <a:ext cx="368042" cy="255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0"/>
          </p:cNvCxnSpPr>
          <p:nvPr/>
        </p:nvCxnSpPr>
        <p:spPr>
          <a:xfrm flipH="1" flipV="1">
            <a:off x="7105405" y="3925098"/>
            <a:ext cx="354026" cy="329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5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3602"/>
            <a:ext cx="8712968" cy="579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4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71628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3575"/>
            <a:ext cx="72390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Histograms of Oriented Gradients for Human Detection, CVPR05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25527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405" y="36576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pos</a:t>
            </a:r>
            <a:r>
              <a:rPr lang="en-US" dirty="0"/>
              <a:t> 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2405" y="363738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neg</a:t>
            </a:r>
            <a:r>
              <a:rPr lang="en-US" dirty="0"/>
              <a:t> w</a:t>
            </a:r>
          </a:p>
        </p:txBody>
      </p:sp>
    </p:spTree>
    <p:extLst>
      <p:ext uri="{BB962C8B-B14F-4D97-AF65-F5344CB8AC3E}">
        <p14:creationId xmlns:p14="http://schemas.microsoft.com/office/powerpoint/2010/main" val="113524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781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884" name="AutoShape 4"/>
          <p:cNvSpPr>
            <a:spLocks noChangeArrowheads="1"/>
          </p:cNvSpPr>
          <p:nvPr/>
        </p:nvSpPr>
        <p:spPr bwMode="auto">
          <a:xfrm>
            <a:off x="7924800" y="1219200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2667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6" name="Picture 6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0607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7" name="Picture 7" descr="latex-image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79800"/>
            <a:ext cx="28575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8" name="Picture 8" descr="latex-image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19600"/>
            <a:ext cx="6858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6156325" y="4314825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pedestrian</a:t>
            </a:r>
          </a:p>
        </p:txBody>
      </p:sp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76200" y="6577013"/>
            <a:ext cx="17351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Slides by Pete Barnum</a:t>
            </a:r>
          </a:p>
        </p:txBody>
      </p:sp>
      <p:sp>
        <p:nvSpPr>
          <p:cNvPr id="122891" name="Rectangle 11"/>
          <p:cNvSpPr>
            <a:spLocks noChangeArrowheads="1"/>
          </p:cNvSpPr>
          <p:nvPr/>
        </p:nvSpPr>
        <p:spPr bwMode="auto">
          <a:xfrm>
            <a:off x="2438400" y="6553200"/>
            <a:ext cx="66214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Navneet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Dalal</a:t>
            </a:r>
            <a:r>
              <a:rPr lang="en-US" sz="1200" dirty="0">
                <a:solidFill>
                  <a:schemeClr val="tx2"/>
                </a:solidFill>
              </a:rPr>
              <a:t> and Bill </a:t>
            </a:r>
            <a:r>
              <a:rPr lang="en-US" sz="1200" dirty="0" err="1">
                <a:solidFill>
                  <a:schemeClr val="tx2"/>
                </a:solidFill>
              </a:rPr>
              <a:t>Triggs</a:t>
            </a:r>
            <a:r>
              <a:rPr lang="en-US" sz="1200" dirty="0">
                <a:solidFill>
                  <a:schemeClr val="tx2"/>
                </a:solidFill>
              </a:rPr>
              <a:t>, Histograms of Oriented Gradients for Human Detection, CVPR05</a:t>
            </a:r>
          </a:p>
        </p:txBody>
      </p:sp>
    </p:spTree>
    <p:extLst>
      <p:ext uri="{BB962C8B-B14F-4D97-AF65-F5344CB8AC3E}">
        <p14:creationId xmlns:p14="http://schemas.microsoft.com/office/powerpoint/2010/main" val="1901381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examples</a:t>
            </a:r>
          </a:p>
        </p:txBody>
      </p:sp>
      <p:pic>
        <p:nvPicPr>
          <p:cNvPr id="27652" name="hog demo.mpeg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6338" y="1600200"/>
            <a:ext cx="6789737" cy="452596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2930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34460" cy="585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12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72" y="44624"/>
            <a:ext cx="8665016" cy="670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792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06" y="44624"/>
            <a:ext cx="8635582" cy="66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399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44624"/>
            <a:ext cx="8748464" cy="676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80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8964488" cy="499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06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44624"/>
            <a:ext cx="8676456" cy="671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79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8E19A18-9D0D-434E-A869-18B37D83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491356"/>
            <a:ext cx="8998505" cy="48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3" y="116632"/>
            <a:ext cx="8716017" cy="57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02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63446" cy="554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718996" cy="55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42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715273" cy="55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9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5979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476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A3BC510-441D-0342-AF11-E54E3BC5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8854730" cy="56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27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116632"/>
            <a:ext cx="8532440" cy="659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63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640960" cy="616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45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75DA2B5-5E0E-4645-B9B2-01548AF3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" y="404664"/>
            <a:ext cx="8964488" cy="52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8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0B67DC2-3341-FF47-B13E-F4D76993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32656"/>
            <a:ext cx="9008390" cy="57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2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256E06E-B278-C443-B86E-491D7977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32656"/>
            <a:ext cx="9006541" cy="58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12968" cy="588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9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624"/>
            <a:ext cx="8712968" cy="673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618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DE0C4E5-2EAD-6744-BF45-EB0AB27D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" y="260648"/>
            <a:ext cx="8991208" cy="56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88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D57E069-4662-C744-B8AE-5DB617F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" y="275704"/>
            <a:ext cx="8944144" cy="5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8A0F614-E686-B140-8D2E-8B99825F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3" y="402456"/>
            <a:ext cx="8886575" cy="49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7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0" y="188640"/>
            <a:ext cx="8785008" cy="614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712968" cy="586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88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12968" cy="591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33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410</Words>
  <Application>Microsoft Office PowerPoint</Application>
  <PresentationFormat>全屏显示(4:3)</PresentationFormat>
  <Paragraphs>76</Paragraphs>
  <Slides>63</Slides>
  <Notes>4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5" baseType="lpstr">
      <vt:lpstr>Office 主题</vt:lpstr>
      <vt:lpstr>Equation</vt:lpstr>
      <vt:lpstr>Object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AdaBoost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Dalal-Triggs pedestrian detector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Detection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Example: Dalal-Triggs pedestrian detector</dc:title>
  <dc:creator>flong</dc:creator>
  <cp:lastModifiedBy>flong</cp:lastModifiedBy>
  <cp:revision>24</cp:revision>
  <dcterms:created xsi:type="dcterms:W3CDTF">2020-04-21T07:54:58Z</dcterms:created>
  <dcterms:modified xsi:type="dcterms:W3CDTF">2022-11-22T03:57:23Z</dcterms:modified>
</cp:coreProperties>
</file>